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4"/>
  </p:notesMasterIdLst>
  <p:sldIdLst>
    <p:sldId id="1322" r:id="rId5"/>
    <p:sldId id="1418" r:id="rId6"/>
    <p:sldId id="1323" r:id="rId7"/>
    <p:sldId id="1373" r:id="rId8"/>
    <p:sldId id="1385" r:id="rId9"/>
    <p:sldId id="1420" r:id="rId10"/>
    <p:sldId id="1422" r:id="rId11"/>
    <p:sldId id="1421" r:id="rId12"/>
    <p:sldId id="286" r:id="rId13"/>
  </p:sldIdLst>
  <p:sldSz cx="12192000" cy="6858000"/>
  <p:notesSz cx="6858000" cy="9144000"/>
  <p:custDataLst>
    <p:tags r:id="rId1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373"/>
            <p14:sldId id="1385"/>
            <p14:sldId id="1420"/>
            <p14:sldId id="1422"/>
            <p14:sldId id="1421"/>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03"/>
    <a:srgbClr val="808080"/>
    <a:srgbClr val="575252"/>
    <a:srgbClr val="DE5482"/>
    <a:srgbClr val="FF6600"/>
    <a:srgbClr val="EC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tags" Target="tags/tag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1.e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oleObject" Target="../embeddings/oleObject4.bin"/><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ags" Target="../tags/tag5.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theme" Target="../theme/theme2.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5"/>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59" r:id="rId8"/>
    <p:sldLayoutId id="2147483660" r:id="rId9"/>
    <p:sldLayoutId id="2147483663" r:id="rId10"/>
    <p:sldLayoutId id="2147483664" r:id="rId11"/>
    <p:sldLayoutId id="2147483665" r:id="rId12"/>
    <p:sldLayoutId id="2147483666" r:id="rId13"/>
    <p:sldLayoutId id="2147483667" r:id="rId14"/>
    <p:sldLayoutId id="2147483669" r:id="rId15"/>
    <p:sldLayoutId id="2147483670" r:id="rId16"/>
    <p:sldLayoutId id="2147483671" r:id="rId17"/>
    <p:sldLayoutId id="2147483672" r:id="rId18"/>
    <p:sldLayoutId id="2147483679" r:id="rId19"/>
    <p:sldLayoutId id="2147483680" r:id="rId20"/>
    <p:sldLayoutId id="2147483681" r:id="rId21"/>
    <p:sldLayoutId id="2147483686" r:id="rId22"/>
    <p:sldLayoutId id="214748368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oleObject" Target="../embeddings/oleObject8.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38.emf"/><Relationship Id="rId9" Type="http://schemas.openxmlformats.org/officeDocument/2006/relationships/hyperlink" Target="https://www.kaggle.com/code/sridharstreaks/airfare-price-prediction/input?select=Scraped_dataset.csv"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oleObject" Target="../embeddings/oleObject9.bin"/><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4.svg"/><Relationship Id="rId4" Type="http://schemas.openxmlformats.org/officeDocument/2006/relationships/image" Target="../media/image38.emf"/><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s-stratgic-work/Price-Elasticity-Demand.git"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2" name="TextBox 3">
            <a:extLst>
              <a:ext uri="{FF2B5EF4-FFF2-40B4-BE49-F238E27FC236}">
                <a16:creationId xmlns:a16="http://schemas.microsoft.com/office/drawing/2014/main" id="{0AD6F623-77DD-3641-F869-17561210CB44}"/>
              </a:ext>
            </a:extLst>
          </p:cNvPr>
          <p:cNvSpPr txBox="1"/>
          <p:nvPr/>
        </p:nvSpPr>
        <p:spPr>
          <a:xfrm>
            <a:off x="704615" y="4053778"/>
            <a:ext cx="5732788"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DE5482"/>
                </a:solidFill>
                <a:latin typeface="Trebuchet MS"/>
              </a:rPr>
              <a:t>Price Elasticity Demand    </a:t>
            </a:r>
            <a:endParaRPr lang="en-US" sz="2400" b="1" dirty="0">
              <a:solidFill>
                <a:srgbClr val="DE5482"/>
              </a:solidFill>
              <a:latin typeface="Trebuchet MS"/>
            </a:endParaRPr>
          </a:p>
          <a:p>
            <a:pPr marL="457200" indent="-457200" algn="ctr">
              <a:buChar char="•"/>
            </a:pPr>
            <a:endParaRPr lang="en-US" sz="2400" dirty="0">
              <a:solidFill>
                <a:srgbClr val="DE5482"/>
              </a:solidFill>
            </a:endParaRPr>
          </a:p>
        </p:txBody>
      </p:sp>
      <p:sp>
        <p:nvSpPr>
          <p:cNvPr id="3" name="TextBox 1">
            <a:extLst>
              <a:ext uri="{FF2B5EF4-FFF2-40B4-BE49-F238E27FC236}">
                <a16:creationId xmlns:a16="http://schemas.microsoft.com/office/drawing/2014/main" id="{2C1C8B5C-EA7F-D3F6-8008-FA9190C1899F}"/>
              </a:ext>
            </a:extLst>
          </p:cNvPr>
          <p:cNvSpPr txBox="1"/>
          <p:nvPr/>
        </p:nvSpPr>
        <p:spPr>
          <a:xfrm rot="10800000" flipV="1">
            <a:off x="1132038" y="4609931"/>
            <a:ext cx="446890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DE5482"/>
                </a:solidFill>
                <a:latin typeface="Trebuchet MS"/>
              </a:rPr>
              <a:t>A Machine Learning Approach</a:t>
            </a:r>
            <a:endParaRPr lang="en-US"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30887"/>
          </a:xfrm>
        </p:spPr>
        <p:txBody>
          <a:bodyPr/>
          <a:lstStyle/>
          <a:p>
            <a:pPr lvl="0"/>
            <a:r>
              <a:rPr lang="en-IN" sz="2800" dirty="0"/>
              <a:t>Table Of Contents</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30271" y="1702797"/>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 and Business Objective</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30271" y="3801116"/>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Price Elasticity – GAM </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0271" y="282954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Price Elasticity –  Demand Modelling</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30271" y="5216339"/>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724891"/>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897775"/>
            <a:ext cx="7139786" cy="430887"/>
          </a:xfrm>
        </p:spPr>
        <p:txBody>
          <a:bodyPr/>
          <a:lstStyle/>
          <a:p>
            <a:r>
              <a:rPr lang="en-US" sz="2800" b="1" i="0" u="none" strike="noStrike" dirty="0">
                <a:solidFill>
                  <a:srgbClr val="FFFFFF"/>
                </a:solidFill>
                <a:effectLst/>
                <a:latin typeface="Trebuchet MS" panose="020B0603020202020204" pitchFamily="34" charset="0"/>
              </a:rPr>
              <a:t>Introduction and Business Objective</a:t>
            </a:r>
            <a:endParaRPr lang="en-US" sz="2800" dirty="0">
              <a:solidFill>
                <a:schemeClr val="bg1"/>
              </a:solidFill>
              <a:latin typeface="Arial"/>
            </a:endParaRPr>
          </a:p>
        </p:txBody>
      </p:sp>
      <p:sp>
        <p:nvSpPr>
          <p:cNvPr id="7" name="TextBox 5">
            <a:extLst>
              <a:ext uri="{FF2B5EF4-FFF2-40B4-BE49-F238E27FC236}">
                <a16:creationId xmlns:a16="http://schemas.microsoft.com/office/drawing/2014/main" id="{1A555AA1-26AB-E520-358F-D206741A8A8A}"/>
              </a:ext>
            </a:extLst>
          </p:cNvPr>
          <p:cNvSpPr txBox="1"/>
          <p:nvPr/>
        </p:nvSpPr>
        <p:spPr>
          <a:xfrm>
            <a:off x="355599" y="2719964"/>
            <a:ext cx="11247029" cy="39087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111111"/>
                </a:solidFill>
                <a:latin typeface="Trebuchet MS"/>
              </a:rPr>
              <a:t>Price elasticity of demand is a measurement of the change in the demand for a product in relation to a change in its price. Elastic demand is when the change in demand is large when there is a change in price. Inelastic demand is when the change in demand is small when there is a change in price.</a:t>
            </a:r>
            <a:endParaRPr lang="en-US" sz="1800" dirty="0">
              <a:latin typeface="Trebuchet MS"/>
            </a:endParaRPr>
          </a:p>
          <a:p>
            <a:r>
              <a:rPr lang="en-US" sz="1800" dirty="0">
                <a:solidFill>
                  <a:srgbClr val="111111"/>
                </a:solidFill>
                <a:latin typeface="Trebuchet MS"/>
              </a:rPr>
              <a:t>Knowing the price elasticity of demand for goods allows retailers to make informed decisions about pricing strategies. </a:t>
            </a:r>
          </a:p>
          <a:p>
            <a:endParaRPr lang="en-US" sz="1800" b="1" dirty="0">
              <a:solidFill>
                <a:srgbClr val="800000"/>
              </a:solidFill>
              <a:latin typeface="Trebuchet MS"/>
            </a:endParaRPr>
          </a:p>
          <a:p>
            <a:pPr algn="ctr"/>
            <a:r>
              <a:rPr lang="en-US" sz="1800" b="1" dirty="0">
                <a:solidFill>
                  <a:srgbClr val="800000"/>
                </a:solidFill>
                <a:latin typeface="Trebuchet MS"/>
              </a:rPr>
              <a:t>Factors that influence business pricing strategy:</a:t>
            </a:r>
            <a:endParaRPr lang="en-US" sz="1800" dirty="0">
              <a:solidFill>
                <a:srgbClr val="111111"/>
              </a:solidFill>
              <a:latin typeface="Trebuchet MS"/>
            </a:endParaRPr>
          </a:p>
          <a:p>
            <a:pPr marL="285750" indent="-285750" algn="ctr">
              <a:buFont typeface="Wingdings" panose="05000000000000000000" pitchFamily="2" charset="2"/>
              <a:buChar char="Ø"/>
            </a:pPr>
            <a:endParaRPr lang="en-US" sz="1800" b="1" dirty="0">
              <a:solidFill>
                <a:srgbClr val="800000"/>
              </a:solidFill>
              <a:latin typeface="Trebuchet MS"/>
            </a:endParaRPr>
          </a:p>
          <a:p>
            <a:pPr marL="285750" indent="-285750" algn="ctr">
              <a:buFont typeface="Arial" panose="020B0604020202020204" pitchFamily="34" charset="0"/>
              <a:buChar char="•"/>
            </a:pPr>
            <a:r>
              <a:rPr lang="en-US" sz="1800" dirty="0">
                <a:latin typeface="Trebuchet MS"/>
              </a:rPr>
              <a:t>Variation in Season</a:t>
            </a:r>
          </a:p>
          <a:p>
            <a:pPr marL="285750" indent="-285750" algn="ctr">
              <a:buFont typeface="Arial" panose="020B0604020202020204" pitchFamily="34" charset="0"/>
              <a:buChar char="•"/>
            </a:pPr>
            <a:r>
              <a:rPr lang="en-US" sz="1800" dirty="0">
                <a:latin typeface="Trebuchet MS"/>
              </a:rPr>
              <a:t>Level of Demand</a:t>
            </a:r>
          </a:p>
          <a:p>
            <a:pPr marL="285750" indent="-285750" algn="ctr">
              <a:buFont typeface="Arial" panose="020B0604020202020204" pitchFamily="34" charset="0"/>
              <a:buChar char="•"/>
            </a:pPr>
            <a:r>
              <a:rPr lang="en-US" sz="1800" dirty="0">
                <a:latin typeface="Trebuchet MS"/>
              </a:rPr>
              <a:t>Availability of Product</a:t>
            </a:r>
          </a:p>
          <a:p>
            <a:pPr marL="285750" indent="-285750" algn="ctr">
              <a:buFont typeface="Arial" panose="020B0604020202020204" pitchFamily="34" charset="0"/>
              <a:buChar char="•"/>
            </a:pPr>
            <a:r>
              <a:rPr lang="en-US" sz="1800" dirty="0">
                <a:latin typeface="Trebuchet MS"/>
              </a:rPr>
              <a:t>Market Trend</a:t>
            </a:r>
          </a:p>
          <a:p>
            <a:pPr marL="285750" indent="-285750" algn="ctr">
              <a:buFont typeface="Arial" panose="020B0604020202020204" pitchFamily="34" charset="0"/>
              <a:buChar char="•"/>
            </a:pPr>
            <a:r>
              <a:rPr lang="en-US" sz="1800" dirty="0">
                <a:latin typeface="Trebuchet MS"/>
              </a:rPr>
              <a:t>Competitor Price</a:t>
            </a:r>
          </a:p>
          <a:p>
            <a:endParaRPr lang="en-US" dirty="0">
              <a:solidFill>
                <a:srgbClr val="111111"/>
              </a:solidFill>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pic>
        <p:nvPicPr>
          <p:cNvPr id="2" name="Picture 1">
            <a:extLst>
              <a:ext uri="{FF2B5EF4-FFF2-40B4-BE49-F238E27FC236}">
                <a16:creationId xmlns:a16="http://schemas.microsoft.com/office/drawing/2014/main" id="{985304B8-1CE4-D8A4-5BAC-04123581CC1E}"/>
              </a:ext>
            </a:extLst>
          </p:cNvPr>
          <p:cNvPicPr>
            <a:picLocks noChangeAspect="1"/>
          </p:cNvPicPr>
          <p:nvPr/>
        </p:nvPicPr>
        <p:blipFill>
          <a:blip r:embed="rId5"/>
          <a:stretch>
            <a:fillRect/>
          </a:stretch>
        </p:blipFill>
        <p:spPr>
          <a:xfrm>
            <a:off x="436228" y="827315"/>
            <a:ext cx="5187256" cy="5288036"/>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8A067077-D324-8967-73CE-73DB5E260BE4}"/>
              </a:ext>
            </a:extLst>
          </p:cNvPr>
          <p:cNvPicPr>
            <a:picLocks noChangeAspect="1"/>
          </p:cNvPicPr>
          <p:nvPr/>
        </p:nvPicPr>
        <p:blipFill>
          <a:blip r:embed="rId6"/>
          <a:stretch>
            <a:fillRect/>
          </a:stretch>
        </p:blipFill>
        <p:spPr>
          <a:xfrm>
            <a:off x="5588001" y="821634"/>
            <a:ext cx="6071810" cy="1840159"/>
          </a:xfrm>
          <a:prstGeom prst="rect">
            <a:avLst/>
          </a:prstGeom>
        </p:spPr>
      </p:pic>
      <p:sp>
        <p:nvSpPr>
          <p:cNvPr id="8" name="TextBox 7">
            <a:extLst>
              <a:ext uri="{FF2B5EF4-FFF2-40B4-BE49-F238E27FC236}">
                <a16:creationId xmlns:a16="http://schemas.microsoft.com/office/drawing/2014/main" id="{804F11D1-025D-4D3B-C62F-972EB9DB3D91}"/>
              </a:ext>
            </a:extLst>
          </p:cNvPr>
          <p:cNvSpPr txBox="1"/>
          <p:nvPr/>
        </p:nvSpPr>
        <p:spPr>
          <a:xfrm>
            <a:off x="5627309" y="2987524"/>
            <a:ext cx="6153452" cy="255454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Char char="•"/>
            </a:pPr>
            <a:r>
              <a:rPr lang="en-US" sz="2000" dirty="0">
                <a:latin typeface="+mn-lt"/>
              </a:rPr>
              <a:t>We can calculate the price change from 8 to 9 in the Denominator.</a:t>
            </a:r>
          </a:p>
          <a:p>
            <a:pPr marL="457200" indent="-457200">
              <a:buChar char="•"/>
            </a:pPr>
            <a:endParaRPr lang="en-US" sz="2000" dirty="0">
              <a:latin typeface="+mn-lt"/>
            </a:endParaRPr>
          </a:p>
          <a:p>
            <a:pPr marL="457200" indent="-457200">
              <a:buChar char="•"/>
            </a:pPr>
            <a:r>
              <a:rPr lang="en-US" sz="2000" dirty="0">
                <a:latin typeface="+mn-lt"/>
              </a:rPr>
              <a:t>The Demand changes 4 to 2 at the Numerator.</a:t>
            </a:r>
          </a:p>
          <a:p>
            <a:pPr marL="457200" indent="-457200">
              <a:buChar char="•"/>
            </a:pPr>
            <a:endParaRPr lang="en-US" sz="2000" dirty="0">
              <a:latin typeface="+mn-lt"/>
            </a:endParaRPr>
          </a:p>
          <a:p>
            <a:pPr marL="457200" indent="-457200">
              <a:buChar char="•"/>
            </a:pPr>
            <a:r>
              <a:rPr lang="en-US" sz="2000" dirty="0">
                <a:latin typeface="+mn-lt"/>
              </a:rPr>
              <a:t>So, after calculating the result is: -5.67. That means when there are 1% increase in Price, the demand dropped.</a:t>
            </a:r>
          </a:p>
        </p:txBody>
      </p:sp>
      <p:sp>
        <p:nvSpPr>
          <p:cNvPr id="9" name="TextBox 8">
            <a:extLst>
              <a:ext uri="{FF2B5EF4-FFF2-40B4-BE49-F238E27FC236}">
                <a16:creationId xmlns:a16="http://schemas.microsoft.com/office/drawing/2014/main" id="{A79D7BC9-E5B2-814D-FCEB-D1DFA6CF32C3}"/>
              </a:ext>
            </a:extLst>
          </p:cNvPr>
          <p:cNvSpPr txBox="1"/>
          <p:nvPr/>
        </p:nvSpPr>
        <p:spPr>
          <a:xfrm>
            <a:off x="336706" y="241270"/>
            <a:ext cx="111880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1"/>
                </a:solidFill>
                <a:latin typeface="+mj-lt"/>
              </a:rPr>
              <a:t>Price Elasticity Formula</a:t>
            </a:r>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Сквиркл">
            <a:extLst>
              <a:ext uri="{FF2B5EF4-FFF2-40B4-BE49-F238E27FC236}">
                <a16:creationId xmlns:a16="http://schemas.microsoft.com/office/drawing/2014/main" id="{1D3FE265-9606-66C4-F890-ECCA8D5ABCBC}"/>
              </a:ext>
            </a:extLst>
          </p:cNvPr>
          <p:cNvSpPr/>
          <p:nvPr/>
        </p:nvSpPr>
        <p:spPr>
          <a:xfrm>
            <a:off x="205347" y="853957"/>
            <a:ext cx="3186809" cy="4238226"/>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15" name="Rectangle: Top Corners Rounded 14">
            <a:extLst>
              <a:ext uri="{FF2B5EF4-FFF2-40B4-BE49-F238E27FC236}">
                <a16:creationId xmlns:a16="http://schemas.microsoft.com/office/drawing/2014/main" id="{127AEAD8-EA32-6F20-AAF0-CC5FA3C81126}"/>
              </a:ext>
            </a:extLst>
          </p:cNvPr>
          <p:cNvSpPr/>
          <p:nvPr/>
        </p:nvSpPr>
        <p:spPr>
          <a:xfrm>
            <a:off x="356837" y="1000160"/>
            <a:ext cx="2883828" cy="259715"/>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chemeClr val="bg1"/>
                </a:solidFill>
                <a:effectLst/>
                <a:uLnTx/>
                <a:uFillTx/>
                <a:cs typeface="Arial" panose="020B0604020202020204" pitchFamily="34" charset="0"/>
                <a:sym typeface="Arial"/>
              </a:rPr>
              <a:t>DATA SNAPSHOT</a:t>
            </a:r>
          </a:p>
        </p:txBody>
      </p:sp>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22649" y="4109560"/>
            <a:ext cx="262142" cy="262142"/>
          </a:xfrm>
          <a:prstGeom prst="rect">
            <a:avLst/>
          </a:prstGeom>
        </p:spPr>
      </p:pic>
      <p:sp>
        <p:nvSpPr>
          <p:cNvPr id="9" name="Сквиркл">
            <a:extLst>
              <a:ext uri="{FF2B5EF4-FFF2-40B4-BE49-F238E27FC236}">
                <a16:creationId xmlns:a16="http://schemas.microsoft.com/office/drawing/2014/main" id="{DA2DC9C0-4D70-6169-5CD3-9B8DEA39BB75}"/>
              </a:ext>
            </a:extLst>
          </p:cNvPr>
          <p:cNvSpPr/>
          <p:nvPr/>
        </p:nvSpPr>
        <p:spPr>
          <a:xfrm>
            <a:off x="246416" y="5157305"/>
            <a:ext cx="3113270" cy="931465"/>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17" name="Rectangle: Top Corners Rounded 16">
            <a:extLst>
              <a:ext uri="{FF2B5EF4-FFF2-40B4-BE49-F238E27FC236}">
                <a16:creationId xmlns:a16="http://schemas.microsoft.com/office/drawing/2014/main" id="{7FF9EE39-B918-C43C-3E16-483AD2E9BC7C}"/>
              </a:ext>
            </a:extLst>
          </p:cNvPr>
          <p:cNvSpPr/>
          <p:nvPr/>
        </p:nvSpPr>
        <p:spPr>
          <a:xfrm flipH="1">
            <a:off x="324367" y="5287548"/>
            <a:ext cx="2948770" cy="24910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chemeClr val="bg1"/>
                </a:solidFill>
                <a:effectLst/>
                <a:uLnTx/>
                <a:uFillTx/>
                <a:cs typeface="Arial" panose="020B0604020202020204" pitchFamily="34" charset="0"/>
                <a:sym typeface="Arial"/>
              </a:rPr>
              <a:t>MODEL USED</a:t>
            </a:r>
          </a:p>
        </p:txBody>
      </p:sp>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205347" y="261496"/>
            <a:ext cx="11480800" cy="738664"/>
          </a:xfrm>
          <a:noFill/>
          <a:ln>
            <a:noFill/>
          </a:ln>
        </p:spPr>
        <p:txBody>
          <a:bodyPr spcFirstLastPara="1" vert="horz" wrap="square" lIns="0" tIns="0" rIns="0" bIns="0" anchor="t" anchorCtr="0">
            <a:spAutoFit/>
          </a:bodyPr>
          <a:lstStyle/>
          <a:p>
            <a:r>
              <a:rPr lang="en-IN" sz="2800" dirty="0">
                <a:latin typeface="+mj-lt"/>
                <a:cs typeface="Arial" panose="020B0604020202020204" pitchFamily="34" charset="0"/>
              </a:rPr>
              <a:t>Price Elasticity – Optimization Modelling</a:t>
            </a:r>
            <a:br>
              <a:rPr lang="en-IN" sz="2000" dirty="0">
                <a:latin typeface="+mj-lt"/>
              </a:rPr>
            </a:br>
            <a:endParaRPr lang="en-IN" sz="2000" dirty="0">
              <a:latin typeface="+mj-lt"/>
            </a:endParaRPr>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5" name="TextBox 4">
            <a:extLst>
              <a:ext uri="{FF2B5EF4-FFF2-40B4-BE49-F238E27FC236}">
                <a16:creationId xmlns:a16="http://schemas.microsoft.com/office/drawing/2014/main" id="{07716B80-A7A1-A434-A9D2-861933A8CF68}"/>
              </a:ext>
            </a:extLst>
          </p:cNvPr>
          <p:cNvSpPr txBox="1"/>
          <p:nvPr/>
        </p:nvSpPr>
        <p:spPr>
          <a:xfrm>
            <a:off x="389309" y="5657273"/>
            <a:ext cx="1619337" cy="276999"/>
          </a:xfrm>
          <a:prstGeom prst="rect">
            <a:avLst/>
          </a:prstGeom>
          <a:noFill/>
        </p:spPr>
        <p:txBody>
          <a:bodyPr wrap="square" rtlCol="0">
            <a:spAutoFit/>
          </a:bodyPr>
          <a:lstStyle/>
          <a:p>
            <a:r>
              <a:rPr lang="en-US" sz="1200" b="1" dirty="0">
                <a:latin typeface="+mn-lt"/>
              </a:rPr>
              <a:t>XGBoost</a:t>
            </a:r>
          </a:p>
        </p:txBody>
      </p:sp>
      <p:sp>
        <p:nvSpPr>
          <p:cNvPr id="2" name="TextBox 1">
            <a:extLst>
              <a:ext uri="{FF2B5EF4-FFF2-40B4-BE49-F238E27FC236}">
                <a16:creationId xmlns:a16="http://schemas.microsoft.com/office/drawing/2014/main" id="{08D40FCE-86F2-A81D-51FA-2BF7CC0CA55C}"/>
              </a:ext>
            </a:extLst>
          </p:cNvPr>
          <p:cNvSpPr txBox="1"/>
          <p:nvPr/>
        </p:nvSpPr>
        <p:spPr>
          <a:xfrm>
            <a:off x="324367" y="1348704"/>
            <a:ext cx="2883828" cy="3600986"/>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We have used a historical Airline data with featured </a:t>
            </a:r>
          </a:p>
          <a:p>
            <a:r>
              <a:rPr lang="en-US" sz="1200" dirty="0">
                <a:latin typeface="Arial" panose="020B0604020202020204" pitchFamily="34" charset="0"/>
                <a:cs typeface="Arial" panose="020B0604020202020204" pitchFamily="34" charset="0"/>
              </a:rPr>
              <a:t>1.  Duration</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2.  Price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3.  Days Before Flight</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4.  Arrival</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5.  Departure Time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6.  Time of Arrival</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7.  Stops</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8.  Journey Day Name</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9.   Non-Stop</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10. Journey Day</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11.  Arrival Category</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12.  Departure Time in Hour</a:t>
            </a:r>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Link: </a:t>
            </a:r>
            <a:r>
              <a:rPr lang="en-US" sz="1200" b="0" dirty="0">
                <a:latin typeface="Arial" panose="020B0604020202020204" pitchFamily="34" charset="0"/>
                <a:cs typeface="Arial" panose="020B0604020202020204" pitchFamily="34" charset="0"/>
                <a:hlinkClick r:id="rId9"/>
              </a:rPr>
              <a:t>https://www.kaggle.com/code/sridharstreaks/airfare-price-prediction/input?select=Scraped_dataset.csv</a:t>
            </a:r>
            <a:endParaRPr lang="en-US" sz="1200" dirty="0">
              <a:solidFill>
                <a:srgbClr val="030303"/>
              </a:solidFill>
              <a:latin typeface="Arial" panose="020B0604020202020204" pitchFamily="34" charset="0"/>
              <a:cs typeface="Arial" panose="020B0604020202020204" pitchFamily="34" charset="0"/>
            </a:endParaRPr>
          </a:p>
        </p:txBody>
      </p:sp>
      <p:sp>
        <p:nvSpPr>
          <p:cNvPr id="3" name="Сквиркл">
            <a:extLst>
              <a:ext uri="{FF2B5EF4-FFF2-40B4-BE49-F238E27FC236}">
                <a16:creationId xmlns:a16="http://schemas.microsoft.com/office/drawing/2014/main" id="{2A072FB5-55F9-2AAA-9FE5-B953FBEB0143}"/>
              </a:ext>
            </a:extLst>
          </p:cNvPr>
          <p:cNvSpPr/>
          <p:nvPr/>
        </p:nvSpPr>
        <p:spPr>
          <a:xfrm>
            <a:off x="3612352" y="1000160"/>
            <a:ext cx="4144404" cy="5131484"/>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4" name="Rectangle: Top Corners Rounded 3">
            <a:extLst>
              <a:ext uri="{FF2B5EF4-FFF2-40B4-BE49-F238E27FC236}">
                <a16:creationId xmlns:a16="http://schemas.microsoft.com/office/drawing/2014/main" id="{5BBFB194-6816-6329-28ED-3AE3200EA409}"/>
              </a:ext>
            </a:extLst>
          </p:cNvPr>
          <p:cNvSpPr/>
          <p:nvPr/>
        </p:nvSpPr>
        <p:spPr>
          <a:xfrm flipH="1">
            <a:off x="3824153" y="1000160"/>
            <a:ext cx="3834029" cy="279695"/>
          </a:xfrm>
          <a:prstGeom prst="round2SameRect">
            <a:avLst>
              <a:gd name="adj1" fmla="val 16667"/>
              <a:gd name="adj2" fmla="val 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OUTPUT / </a:t>
            </a:r>
            <a:r>
              <a:rPr lang="en-US" sz="1200" dirty="0">
                <a:solidFill>
                  <a:srgbClr val="FFFFFF"/>
                </a:solidFill>
                <a:latin typeface="Trebuchet MS" panose="020B0603020202020204"/>
              </a:rPr>
              <a:t>FEATURE IMPORTANCE</a:t>
            </a:r>
            <a:endParaRPr kumimoji="0" lang="en-US" sz="1200" i="0" u="none" strike="noStrike" kern="0" cap="none" spc="0" normalizeH="0" baseline="0" noProof="0" dirty="0">
              <a:ln>
                <a:noFill/>
              </a:ln>
              <a:solidFill>
                <a:srgbClr val="FFFFFF"/>
              </a:solidFill>
              <a:effectLst/>
              <a:uLnTx/>
              <a:uFillTx/>
              <a:latin typeface="Trebuchet MS" panose="020B0603020202020204"/>
              <a:ea typeface="+mn-ea"/>
              <a:cs typeface="+mn-cs"/>
              <a:sym typeface="Arial"/>
            </a:endParaRPr>
          </a:p>
        </p:txBody>
      </p:sp>
      <p:sp>
        <p:nvSpPr>
          <p:cNvPr id="6" name="Сквиркл">
            <a:extLst>
              <a:ext uri="{FF2B5EF4-FFF2-40B4-BE49-F238E27FC236}">
                <a16:creationId xmlns:a16="http://schemas.microsoft.com/office/drawing/2014/main" id="{8EBEAD2A-076C-A1F5-A1C3-16934E7778D6}"/>
              </a:ext>
            </a:extLst>
          </p:cNvPr>
          <p:cNvSpPr/>
          <p:nvPr/>
        </p:nvSpPr>
        <p:spPr>
          <a:xfrm>
            <a:off x="8068569" y="853957"/>
            <a:ext cx="3617578" cy="5147763"/>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8" name="Rectangle: Top Corners Rounded 7">
            <a:extLst>
              <a:ext uri="{FF2B5EF4-FFF2-40B4-BE49-F238E27FC236}">
                <a16:creationId xmlns:a16="http://schemas.microsoft.com/office/drawing/2014/main" id="{2F3676DB-7FD3-C0E1-598B-182F90649568}"/>
              </a:ext>
            </a:extLst>
          </p:cNvPr>
          <p:cNvSpPr/>
          <p:nvPr/>
        </p:nvSpPr>
        <p:spPr>
          <a:xfrm>
            <a:off x="8253720" y="1004990"/>
            <a:ext cx="3092993" cy="272223"/>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solidFill>
                  <a:srgbClr val="FFFFFF"/>
                </a:solidFill>
                <a:latin typeface="Trebuchet MS" panose="020B0603020202020204"/>
              </a:rPr>
              <a:t>O</a:t>
            </a:r>
            <a:r>
              <a:rPr lang="en-US" sz="1200" dirty="0">
                <a:solidFill>
                  <a:srgbClr val="FFFFFF"/>
                </a:solidFill>
                <a:latin typeface="Trebuchet MS" panose="020B0603020202020204"/>
              </a:rPr>
              <a:t>BSERVATIONS</a:t>
            </a:r>
            <a:endPar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sym typeface="Arial"/>
            </a:endParaRPr>
          </a:p>
        </p:txBody>
      </p:sp>
      <p:pic>
        <p:nvPicPr>
          <p:cNvPr id="10" name="Picture 9">
            <a:extLst>
              <a:ext uri="{FF2B5EF4-FFF2-40B4-BE49-F238E27FC236}">
                <a16:creationId xmlns:a16="http://schemas.microsoft.com/office/drawing/2014/main" id="{FBAFF112-1E5D-A53E-B6CD-D08F07C2D3F4}"/>
              </a:ext>
            </a:extLst>
          </p:cNvPr>
          <p:cNvPicPr>
            <a:picLocks noChangeAspect="1"/>
          </p:cNvPicPr>
          <p:nvPr/>
        </p:nvPicPr>
        <p:blipFill>
          <a:blip r:embed="rId10"/>
          <a:stretch>
            <a:fillRect/>
          </a:stretch>
        </p:blipFill>
        <p:spPr>
          <a:xfrm>
            <a:off x="3666825" y="1555584"/>
            <a:ext cx="4208017" cy="2297973"/>
          </a:xfrm>
          <a:prstGeom prst="rect">
            <a:avLst/>
          </a:prstGeom>
        </p:spPr>
      </p:pic>
      <p:sp>
        <p:nvSpPr>
          <p:cNvPr id="11" name="Rectangle 2">
            <a:extLst>
              <a:ext uri="{FF2B5EF4-FFF2-40B4-BE49-F238E27FC236}">
                <a16:creationId xmlns:a16="http://schemas.microsoft.com/office/drawing/2014/main" id="{C81B9639-A5E0-29AF-6FB5-D70D649ACE49}"/>
              </a:ext>
            </a:extLst>
          </p:cNvPr>
          <p:cNvSpPr>
            <a:spLocks noChangeArrowheads="1"/>
          </p:cNvSpPr>
          <p:nvPr/>
        </p:nvSpPr>
        <p:spPr bwMode="auto">
          <a:xfrm>
            <a:off x="4024281" y="4415039"/>
            <a:ext cx="3418738"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Revenue before optimization: 378994.97</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Revenue after optimization: 454793.96191406244</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12" name="TextBox 11">
            <a:extLst>
              <a:ext uri="{FF2B5EF4-FFF2-40B4-BE49-F238E27FC236}">
                <a16:creationId xmlns:a16="http://schemas.microsoft.com/office/drawing/2014/main" id="{D12EBD5E-A5C7-AD48-97AF-B1D100BFD3A3}"/>
              </a:ext>
            </a:extLst>
          </p:cNvPr>
          <p:cNvSpPr txBox="1"/>
          <p:nvPr/>
        </p:nvSpPr>
        <p:spPr>
          <a:xfrm>
            <a:off x="8287434" y="1626496"/>
            <a:ext cx="3156862" cy="3631763"/>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 our Objective function we define the business goal.:</a:t>
            </a:r>
          </a:p>
          <a:p>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 If the goal is to maximize revenue, then the objective function could be the overall revenue generated from selling tickets to the customers. </a:t>
            </a:r>
          </a:p>
          <a:p>
            <a:pPr marL="171450" indent="-1714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  Constraints : These are the limitations for real- world price optimization and the requirements that should be considered when to determine the price optimization.</a:t>
            </a:r>
          </a:p>
          <a:p>
            <a:pPr marL="171450" indent="-1714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 These constraints include maximum &amp; minimum prices of tickets, available inventory, number of seats left, Days left before travel, or any other business constraints related to business.</a:t>
            </a:r>
          </a:p>
          <a:p>
            <a:endParaRPr lang="en-US" dirty="0"/>
          </a:p>
        </p:txBody>
      </p:sp>
    </p:spTree>
    <p:extLst>
      <p:ext uri="{BB962C8B-B14F-4D97-AF65-F5344CB8AC3E}">
        <p14:creationId xmlns:p14="http://schemas.microsoft.com/office/powerpoint/2010/main" val="75164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Сквиркл">
            <a:extLst>
              <a:ext uri="{FF2B5EF4-FFF2-40B4-BE49-F238E27FC236}">
                <a16:creationId xmlns:a16="http://schemas.microsoft.com/office/drawing/2014/main" id="{1D3FE265-9606-66C4-F890-ECCA8D5ABCBC}"/>
              </a:ext>
            </a:extLst>
          </p:cNvPr>
          <p:cNvSpPr/>
          <p:nvPr/>
        </p:nvSpPr>
        <p:spPr>
          <a:xfrm>
            <a:off x="394358" y="1326463"/>
            <a:ext cx="3218430" cy="1701306"/>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sym typeface="Arial"/>
            </a:endParaRPr>
          </a:p>
        </p:txBody>
      </p:sp>
      <p:sp>
        <p:nvSpPr>
          <p:cNvPr id="15" name="Rectangle: Top Corners Rounded 14">
            <a:extLst>
              <a:ext uri="{FF2B5EF4-FFF2-40B4-BE49-F238E27FC236}">
                <a16:creationId xmlns:a16="http://schemas.microsoft.com/office/drawing/2014/main" id="{127AEAD8-EA32-6F20-AAF0-CC5FA3C81126}"/>
              </a:ext>
            </a:extLst>
          </p:cNvPr>
          <p:cNvSpPr/>
          <p:nvPr/>
        </p:nvSpPr>
        <p:spPr>
          <a:xfrm>
            <a:off x="463371" y="966054"/>
            <a:ext cx="3092993" cy="272223"/>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DATA SNAPSHOT</a:t>
            </a:r>
          </a:p>
        </p:txBody>
      </p:sp>
      <p:sp>
        <p:nvSpPr>
          <p:cNvPr id="12" name="Сквиркл">
            <a:extLst>
              <a:ext uri="{FF2B5EF4-FFF2-40B4-BE49-F238E27FC236}">
                <a16:creationId xmlns:a16="http://schemas.microsoft.com/office/drawing/2014/main" id="{6CAC119A-B4B9-C719-AD95-09C74FF6FBA1}"/>
              </a:ext>
            </a:extLst>
          </p:cNvPr>
          <p:cNvSpPr/>
          <p:nvPr/>
        </p:nvSpPr>
        <p:spPr>
          <a:xfrm>
            <a:off x="4069352" y="966054"/>
            <a:ext cx="7395060"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22649" y="4109560"/>
            <a:ext cx="262142" cy="262142"/>
          </a:xfrm>
          <a:prstGeom prst="rect">
            <a:avLst/>
          </a:prstGeom>
        </p:spPr>
      </p:pic>
      <p:pic>
        <p:nvPicPr>
          <p:cNvPr id="18" name="Graphic 17">
            <a:extLst>
              <a:ext uri="{FF2B5EF4-FFF2-40B4-BE49-F238E27FC236}">
                <a16:creationId xmlns:a16="http://schemas.microsoft.com/office/drawing/2014/main" id="{76BE4071-9361-9AA7-5064-02738CD4EFC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47417" y="1076399"/>
            <a:ext cx="210718" cy="210718"/>
          </a:xfrm>
          <a:prstGeom prst="rect">
            <a:avLst/>
          </a:prstGeom>
        </p:spPr>
      </p:pic>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355600" y="283126"/>
            <a:ext cx="11480800" cy="430887"/>
          </a:xfrm>
          <a:noFill/>
          <a:ln>
            <a:noFill/>
          </a:ln>
        </p:spPr>
        <p:txBody>
          <a:bodyPr spcFirstLastPara="1" vert="horz" wrap="square" lIns="0" tIns="0" rIns="0" bIns="0" anchor="t" anchorCtr="0">
            <a:spAutoFit/>
          </a:bodyPr>
          <a:lstStyle/>
          <a:p>
            <a:r>
              <a:rPr lang="en-IN" sz="2800" dirty="0"/>
              <a:t>Price Elasticity – Demand With GAM</a:t>
            </a:r>
            <a:endParaRPr lang="en-IN" sz="2000" dirty="0"/>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8" name="Rectangle: Top Corners Rounded 37">
            <a:extLst>
              <a:ext uri="{FF2B5EF4-FFF2-40B4-BE49-F238E27FC236}">
                <a16:creationId xmlns:a16="http://schemas.microsoft.com/office/drawing/2014/main" id="{DCBC795C-4E08-47EA-A160-8C9CC70DFB4C}"/>
              </a:ext>
            </a:extLst>
          </p:cNvPr>
          <p:cNvSpPr/>
          <p:nvPr/>
        </p:nvSpPr>
        <p:spPr>
          <a:xfrm flipH="1">
            <a:off x="4069351" y="936557"/>
            <a:ext cx="7395061" cy="272223"/>
          </a:xfrm>
          <a:prstGeom prst="round2SameRect">
            <a:avLst>
              <a:gd name="adj1" fmla="val 16667"/>
              <a:gd name="adj2" fmla="val 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panose="020B0603020202020204"/>
                <a:ea typeface="+mn-ea"/>
                <a:cs typeface="+mn-cs"/>
                <a:sym typeface="Arial"/>
              </a:rPr>
              <a:t>Model Used</a:t>
            </a:r>
          </a:p>
        </p:txBody>
      </p:sp>
      <p:sp>
        <p:nvSpPr>
          <p:cNvPr id="2" name="TextBox 1">
            <a:extLst>
              <a:ext uri="{FF2B5EF4-FFF2-40B4-BE49-F238E27FC236}">
                <a16:creationId xmlns:a16="http://schemas.microsoft.com/office/drawing/2014/main" id="{4CE84997-66D5-6450-F9F8-29149389E855}"/>
              </a:ext>
            </a:extLst>
          </p:cNvPr>
          <p:cNvSpPr txBox="1"/>
          <p:nvPr/>
        </p:nvSpPr>
        <p:spPr>
          <a:xfrm>
            <a:off x="483823" y="1297277"/>
            <a:ext cx="3092993" cy="1754326"/>
          </a:xfrm>
          <a:prstGeom prst="rect">
            <a:avLst/>
          </a:prstGeom>
          <a:noFill/>
        </p:spPr>
        <p:txBody>
          <a:bodyPr wrap="square" rtlCol="0">
            <a:spAutoFit/>
          </a:bodyPr>
          <a:lstStyle/>
          <a:p>
            <a:r>
              <a:rPr lang="en-US" sz="1200" dirty="0">
                <a:latin typeface="+mn-lt"/>
              </a:rPr>
              <a:t>Date</a:t>
            </a:r>
          </a:p>
          <a:p>
            <a:r>
              <a:rPr lang="en-US" sz="1200" dirty="0">
                <a:latin typeface="+mn-lt"/>
              </a:rPr>
              <a:t>Open	</a:t>
            </a:r>
          </a:p>
          <a:p>
            <a:r>
              <a:rPr lang="en-US" sz="1200" dirty="0">
                <a:latin typeface="+mn-lt"/>
              </a:rPr>
              <a:t>High	</a:t>
            </a:r>
          </a:p>
          <a:p>
            <a:r>
              <a:rPr lang="en-US" sz="1200" dirty="0">
                <a:latin typeface="+mn-lt"/>
              </a:rPr>
              <a:t>Low	</a:t>
            </a:r>
          </a:p>
          <a:p>
            <a:r>
              <a:rPr lang="en-US" sz="1200" dirty="0">
                <a:latin typeface="+mn-lt"/>
              </a:rPr>
              <a:t>Close	</a:t>
            </a:r>
          </a:p>
          <a:p>
            <a:r>
              <a:rPr lang="en-US" sz="1200" dirty="0">
                <a:latin typeface="+mn-lt"/>
              </a:rPr>
              <a:t>Volume	</a:t>
            </a:r>
          </a:p>
          <a:p>
            <a:r>
              <a:rPr lang="en-US" sz="1200" dirty="0">
                <a:latin typeface="Arial" panose="020B0604020202020204" pitchFamily="34" charset="0"/>
                <a:cs typeface="Arial" panose="020B0604020202020204" pitchFamily="34" charset="0"/>
              </a:rPr>
              <a:t>Dividends</a:t>
            </a:r>
            <a:r>
              <a:rPr lang="en-US" sz="1200" dirty="0">
                <a:latin typeface="+mn-lt"/>
              </a:rPr>
              <a:t>	</a:t>
            </a:r>
          </a:p>
          <a:p>
            <a:r>
              <a:rPr lang="en-US" sz="1200" dirty="0">
                <a:latin typeface="+mn-lt"/>
              </a:rPr>
              <a:t>Stock Splits</a:t>
            </a:r>
          </a:p>
          <a:p>
            <a:endParaRPr lang="en-US" sz="1200" dirty="0">
              <a:latin typeface="+mn-lt"/>
            </a:endParaRPr>
          </a:p>
        </p:txBody>
      </p:sp>
      <p:sp>
        <p:nvSpPr>
          <p:cNvPr id="3" name="TextBox 2">
            <a:extLst>
              <a:ext uri="{FF2B5EF4-FFF2-40B4-BE49-F238E27FC236}">
                <a16:creationId xmlns:a16="http://schemas.microsoft.com/office/drawing/2014/main" id="{FB2A2D17-4A7B-F9C9-F9DE-A72B8BB5FBEE}"/>
              </a:ext>
            </a:extLst>
          </p:cNvPr>
          <p:cNvSpPr txBox="1"/>
          <p:nvPr/>
        </p:nvSpPr>
        <p:spPr>
          <a:xfrm>
            <a:off x="5418164" y="1683236"/>
            <a:ext cx="4551746" cy="2708434"/>
          </a:xfrm>
          <a:prstGeom prst="rect">
            <a:avLst/>
          </a:prstGeom>
          <a:noFill/>
        </p:spPr>
        <p:txBody>
          <a:bodyPr wrap="square" rtlCol="0">
            <a:spAutoFit/>
          </a:bodyPr>
          <a:lstStyle/>
          <a:p>
            <a:r>
              <a:rPr lang="en-US" sz="1200" b="1" i="0" dirty="0">
                <a:solidFill>
                  <a:srgbClr val="000000"/>
                </a:solidFill>
                <a:effectLst/>
                <a:highlight>
                  <a:srgbClr val="FFFFFF"/>
                </a:highlight>
                <a:latin typeface="+mn-lt"/>
              </a:rPr>
              <a:t>GAM Model</a:t>
            </a:r>
          </a:p>
          <a:p>
            <a:pPr algn="l"/>
            <a:r>
              <a:rPr lang="en-US" sz="1200" i="0" dirty="0">
                <a:solidFill>
                  <a:srgbClr val="000000"/>
                </a:solidFill>
                <a:effectLst/>
                <a:highlight>
                  <a:srgbClr val="FFFFFF"/>
                </a:highlight>
                <a:latin typeface="Arial" panose="020B0604020202020204" pitchFamily="34" charset="0"/>
                <a:cs typeface="Arial" panose="020B0604020202020204" pitchFamily="34" charset="0"/>
              </a:rPr>
              <a:t>Generalized Additive Modeling (GAM) is an extension of regression analysis. The general equation for GAM is as follows:</a:t>
            </a:r>
          </a:p>
          <a:p>
            <a:pPr algn="l"/>
            <a:endParaRPr lang="en-US" sz="1200" dirty="0">
              <a:highlight>
                <a:srgbClr val="FFFFFF"/>
              </a:highlight>
              <a:latin typeface="Arial" panose="020B0604020202020204" pitchFamily="34" charset="0"/>
              <a:cs typeface="Arial" panose="020B0604020202020204" pitchFamily="34" charset="0"/>
            </a:endParaRPr>
          </a:p>
          <a:p>
            <a:pPr algn="l"/>
            <a:endParaRPr lang="en-US" sz="1200" i="0" dirty="0">
              <a:solidFill>
                <a:srgbClr val="000000"/>
              </a:solidFill>
              <a:effectLst/>
              <a:highlight>
                <a:srgbClr val="FFFFFF"/>
              </a:highlight>
              <a:latin typeface="Arial" panose="020B0604020202020204" pitchFamily="34" charset="0"/>
              <a:cs typeface="Arial" panose="020B0604020202020204" pitchFamily="34" charset="0"/>
            </a:endParaRPr>
          </a:p>
          <a:p>
            <a:pPr algn="l"/>
            <a:endParaRPr lang="en-US" sz="1200" i="0" dirty="0">
              <a:solidFill>
                <a:srgbClr val="000000"/>
              </a:solidFill>
              <a:effectLst/>
              <a:highlight>
                <a:srgbClr val="FFFFFF"/>
              </a:highlight>
              <a:latin typeface="Arial" panose="020B0604020202020204" pitchFamily="34" charset="0"/>
              <a:cs typeface="Arial" panose="020B0604020202020204" pitchFamily="34" charset="0"/>
            </a:endParaRPr>
          </a:p>
          <a:p>
            <a:pPr algn="l"/>
            <a:r>
              <a:rPr lang="en-US" sz="1200" i="0" dirty="0">
                <a:solidFill>
                  <a:srgbClr val="000000"/>
                </a:solidFill>
                <a:effectLst/>
                <a:highlight>
                  <a:srgbClr val="FFFFFF"/>
                </a:highlight>
                <a:latin typeface="Arial" panose="020B0604020202020204" pitchFamily="34" charset="0"/>
                <a:cs typeface="Arial" panose="020B0604020202020204" pitchFamily="34" charset="0"/>
              </a:rPr>
              <a:t> </a:t>
            </a:r>
            <a:r>
              <a:rPr lang="en-US" sz="1200" dirty="0">
                <a:highlight>
                  <a:srgbClr val="FFFFFF"/>
                </a:highlight>
                <a:latin typeface="Arial" panose="020B0604020202020204" pitchFamily="34" charset="0"/>
                <a:cs typeface="Arial" panose="020B0604020202020204" pitchFamily="34" charset="0"/>
              </a:rPr>
              <a:t>              </a:t>
            </a:r>
            <a:r>
              <a:rPr lang="en-US" sz="1200" i="0" dirty="0">
                <a:solidFill>
                  <a:srgbClr val="000000"/>
                </a:solidFill>
                <a:effectLst/>
                <a:highlight>
                  <a:srgbClr val="FFFFFF"/>
                </a:highlight>
                <a:latin typeface="Arial" panose="020B0604020202020204" pitchFamily="34" charset="0"/>
                <a:cs typeface="Arial" panose="020B0604020202020204" pitchFamily="34" charset="0"/>
              </a:rPr>
              <a:t>G(y) = a + b1x1 + f(x2) + f(x3)</a:t>
            </a:r>
          </a:p>
          <a:p>
            <a:pPr algn="l"/>
            <a:endParaRPr lang="en-US" sz="1200" dirty="0">
              <a:highlight>
                <a:srgbClr val="FFFFFF"/>
              </a:highlight>
              <a:latin typeface="Arial" panose="020B0604020202020204" pitchFamily="34" charset="0"/>
              <a:cs typeface="Arial" panose="020B0604020202020204" pitchFamily="34" charset="0"/>
            </a:endParaRPr>
          </a:p>
          <a:p>
            <a:pPr algn="l"/>
            <a:endParaRPr lang="en-US" sz="1200" i="0" dirty="0">
              <a:solidFill>
                <a:srgbClr val="000000"/>
              </a:solidFill>
              <a:effectLst/>
              <a:highlight>
                <a:srgbClr val="FFFFFF"/>
              </a:highlight>
              <a:latin typeface="Arial" panose="020B0604020202020204" pitchFamily="34" charset="0"/>
              <a:cs typeface="Arial" panose="020B0604020202020204" pitchFamily="34" charset="0"/>
            </a:endParaRPr>
          </a:p>
          <a:p>
            <a:pPr algn="l"/>
            <a:r>
              <a:rPr lang="en-US" sz="1200" i="0" dirty="0">
                <a:solidFill>
                  <a:srgbClr val="000000"/>
                </a:solidFill>
                <a:effectLst/>
                <a:highlight>
                  <a:srgbClr val="FFFFFF"/>
                </a:highlight>
                <a:latin typeface="Arial" panose="020B0604020202020204" pitchFamily="34" charset="0"/>
                <a:cs typeface="Arial" panose="020B0604020202020204" pitchFamily="34" charset="0"/>
              </a:rPr>
              <a:t>In this equation, G(y) is a function of y that varies linearly (or parametrically) with x1, but is dependent on a function of x2 and x3. These functions are essentially cubic spline functions, which are plotted for various knots in the data.</a:t>
            </a:r>
          </a:p>
          <a:p>
            <a:endParaRPr lang="en-US" dirty="0"/>
          </a:p>
        </p:txBody>
      </p:sp>
      <p:sp>
        <p:nvSpPr>
          <p:cNvPr id="27" name="TextBox 26">
            <a:extLst>
              <a:ext uri="{FF2B5EF4-FFF2-40B4-BE49-F238E27FC236}">
                <a16:creationId xmlns:a16="http://schemas.microsoft.com/office/drawing/2014/main" id="{9CB5B2A8-60C9-F38A-69F1-61AF6E071877}"/>
              </a:ext>
            </a:extLst>
          </p:cNvPr>
          <p:cNvSpPr txBox="1"/>
          <p:nvPr/>
        </p:nvSpPr>
        <p:spPr>
          <a:xfrm>
            <a:off x="2410691" y="6067443"/>
            <a:ext cx="2732945" cy="49423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94403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F7FDAA-06B9-DBAE-BAF0-C744C5449901}"/>
              </a:ext>
            </a:extLst>
          </p:cNvPr>
          <p:cNvSpPr>
            <a:spLocks noGrp="1"/>
          </p:cNvSpPr>
          <p:nvPr>
            <p:ph type="sldNum" idx="12"/>
          </p:nvPr>
        </p:nvSpPr>
        <p:spPr/>
        <p:txBody>
          <a:bodyPr/>
          <a:lstStyle/>
          <a:p>
            <a:fld id="{00000000-1234-1234-1234-123412341234}" type="slidenum">
              <a:rPr lang="en-US" smtClean="0"/>
              <a:pPr/>
              <a:t>7</a:t>
            </a:fld>
            <a:endParaRPr lang="en-US"/>
          </a:p>
        </p:txBody>
      </p:sp>
      <p:pic>
        <p:nvPicPr>
          <p:cNvPr id="8" name="Picture 7">
            <a:extLst>
              <a:ext uri="{FF2B5EF4-FFF2-40B4-BE49-F238E27FC236}">
                <a16:creationId xmlns:a16="http://schemas.microsoft.com/office/drawing/2014/main" id="{3C61D5CE-45AD-7C8F-FA54-EB4ED2C8277D}"/>
              </a:ext>
            </a:extLst>
          </p:cNvPr>
          <p:cNvPicPr>
            <a:picLocks noChangeAspect="1"/>
          </p:cNvPicPr>
          <p:nvPr/>
        </p:nvPicPr>
        <p:blipFill>
          <a:blip r:embed="rId2"/>
          <a:stretch>
            <a:fillRect/>
          </a:stretch>
        </p:blipFill>
        <p:spPr>
          <a:xfrm>
            <a:off x="334294" y="526925"/>
            <a:ext cx="11326761" cy="2523768"/>
          </a:xfrm>
          <a:prstGeom prst="rect">
            <a:avLst/>
          </a:prstGeom>
          <a:ln>
            <a:solidFill>
              <a:srgbClr val="C00000"/>
            </a:solidFill>
          </a:ln>
        </p:spPr>
      </p:pic>
      <p:sp>
        <p:nvSpPr>
          <p:cNvPr id="7" name="TextBox 6">
            <a:extLst>
              <a:ext uri="{FF2B5EF4-FFF2-40B4-BE49-F238E27FC236}">
                <a16:creationId xmlns:a16="http://schemas.microsoft.com/office/drawing/2014/main" id="{726EBEA2-C910-3701-682E-F64F17E4B7E5}"/>
              </a:ext>
            </a:extLst>
          </p:cNvPr>
          <p:cNvSpPr txBox="1"/>
          <p:nvPr/>
        </p:nvSpPr>
        <p:spPr>
          <a:xfrm>
            <a:off x="471948" y="3271324"/>
            <a:ext cx="5132439" cy="3231654"/>
          </a:xfrm>
          <a:prstGeom prst="rect">
            <a:avLst/>
          </a:prstGeom>
          <a:noFill/>
          <a:ln>
            <a:solidFill>
              <a:srgbClr val="00B050"/>
            </a:solidFill>
          </a:ln>
        </p:spPr>
        <p:txBody>
          <a:bodyPr wrap="square" rtlCol="0">
            <a:spAutoFit/>
          </a:bodyPr>
          <a:lstStyle/>
          <a:p>
            <a:r>
              <a:rPr lang="en-US" sz="1200" dirty="0"/>
              <a:t>1. **Distribution**: Indicates the assumed distribution of the response variable, which in this case is a Normal distribution.</a:t>
            </a:r>
          </a:p>
          <a:p>
            <a:endParaRPr lang="en-US" sz="1200" dirty="0"/>
          </a:p>
          <a:p>
            <a:r>
              <a:rPr lang="en-US" sz="1200" dirty="0"/>
              <a:t>2. **Effective Degrees of Freedom (</a:t>
            </a:r>
            <a:r>
              <a:rPr lang="en-US" sz="1200" dirty="0" err="1"/>
              <a:t>DoF</a:t>
            </a:r>
            <a:r>
              <a:rPr lang="en-US" sz="1200" dirty="0"/>
              <a:t>)**: This represents the effective degrees of freedom used by the model, which is around 11.9785. This measures the flexibility of the model in capturing the relationship between the predictors and the response while penalizing for complexity.</a:t>
            </a:r>
          </a:p>
          <a:p>
            <a:endParaRPr lang="en-US" sz="1200" dirty="0"/>
          </a:p>
          <a:p>
            <a:r>
              <a:rPr lang="en-US" sz="1200" dirty="0"/>
              <a:t>3. **Link Function**: Specifies the link function used in the model. Here, it's an Identity Link, which means the linear predictor (the result of the regression equation) directly predicts the response variable.</a:t>
            </a:r>
          </a:p>
          <a:p>
            <a:endParaRPr lang="en-US" sz="1200" dirty="0"/>
          </a:p>
          <a:p>
            <a:r>
              <a:rPr lang="en-US" sz="1200" dirty="0"/>
              <a:t>4. **Log Likelihood**: Indicates the log-likelihood of the model, a measure of how well the model fits the data. A higher log likelihood indicates a better fit.</a:t>
            </a:r>
          </a:p>
          <a:p>
            <a:endParaRPr lang="en-US" sz="1200" dirty="0"/>
          </a:p>
          <a:p>
            <a:endParaRPr lang="en-US" sz="1200" dirty="0"/>
          </a:p>
        </p:txBody>
      </p:sp>
      <p:sp>
        <p:nvSpPr>
          <p:cNvPr id="9" name="TextBox 8">
            <a:extLst>
              <a:ext uri="{FF2B5EF4-FFF2-40B4-BE49-F238E27FC236}">
                <a16:creationId xmlns:a16="http://schemas.microsoft.com/office/drawing/2014/main" id="{FF79BC57-DCC9-BF11-6C39-3DF2B26B42F4}"/>
              </a:ext>
            </a:extLst>
          </p:cNvPr>
          <p:cNvSpPr txBox="1"/>
          <p:nvPr/>
        </p:nvSpPr>
        <p:spPr>
          <a:xfrm>
            <a:off x="5801032" y="3257014"/>
            <a:ext cx="6035369" cy="3600986"/>
          </a:xfrm>
          <a:prstGeom prst="rect">
            <a:avLst/>
          </a:prstGeom>
          <a:noFill/>
          <a:ln>
            <a:solidFill>
              <a:srgbClr val="00B050"/>
            </a:solidFill>
          </a:ln>
        </p:spPr>
        <p:txBody>
          <a:bodyPr wrap="square" rtlCol="0">
            <a:spAutoFit/>
          </a:bodyPr>
          <a:lstStyle/>
          <a:p>
            <a:r>
              <a:rPr lang="en-US" sz="1200" dirty="0"/>
              <a:t>5. **Number of Samples**: This shows the number of samples (observations) used in the analysis, which is 526 in this case.</a:t>
            </a:r>
          </a:p>
          <a:p>
            <a:endParaRPr lang="en-US" sz="1200" dirty="0"/>
          </a:p>
          <a:p>
            <a:r>
              <a:rPr lang="en-US" sz="1200" dirty="0"/>
              <a:t>6. **AIC (Akaike Information Criterion)** and **</a:t>
            </a:r>
            <a:r>
              <a:rPr lang="en-US" sz="1200" dirty="0" err="1"/>
              <a:t>AICc</a:t>
            </a:r>
            <a:r>
              <a:rPr lang="en-US" sz="1200" dirty="0"/>
              <a:t> (Corrected Akaike Information Criterion)**: These are measures of the relative quality of a statistical model for a given set of data. Lower values indicate a better model fit.</a:t>
            </a:r>
          </a:p>
          <a:p>
            <a:endParaRPr lang="en-US" sz="1200" dirty="0"/>
          </a:p>
          <a:p>
            <a:r>
              <a:rPr lang="en-US" sz="1200" dirty="0"/>
              <a:t>7. **GCV (Generalized Cross Validation)**: Represents the estimated Mean Squared Error (MSE) of the model. It's used as a criterion for model selection, with smaller values indicating better models.</a:t>
            </a:r>
          </a:p>
          <a:p>
            <a:endParaRPr lang="en-US" sz="1200" dirty="0"/>
          </a:p>
          <a:p>
            <a:r>
              <a:rPr lang="en-US" sz="1200" dirty="0"/>
              <a:t>8. **Scale**: Indicates the scale of the model, which is a measure of the variance of the residuals.</a:t>
            </a:r>
          </a:p>
          <a:p>
            <a:endParaRPr lang="en-US" sz="1200" dirty="0"/>
          </a:p>
          <a:p>
            <a:r>
              <a:rPr lang="en-US" sz="1200" dirty="0"/>
              <a:t>9. **Pseudo R-Squared**: Provides a measure of how well the model explains the variance in the data. Here, it's around 0.097, indicating that the model explains approximately 9.7% of the variance in the response variable.</a:t>
            </a:r>
          </a:p>
          <a:p>
            <a:endParaRPr lang="en-US" sz="1200" dirty="0"/>
          </a:p>
          <a:p>
            <a:endParaRPr lang="en-US" sz="1200" dirty="0"/>
          </a:p>
        </p:txBody>
      </p:sp>
      <p:sp>
        <p:nvSpPr>
          <p:cNvPr id="10" name="TextBox 9">
            <a:extLst>
              <a:ext uri="{FF2B5EF4-FFF2-40B4-BE49-F238E27FC236}">
                <a16:creationId xmlns:a16="http://schemas.microsoft.com/office/drawing/2014/main" id="{5773E8EC-5868-4A94-13F9-6CBFCFE15424}"/>
              </a:ext>
            </a:extLst>
          </p:cNvPr>
          <p:cNvSpPr txBox="1"/>
          <p:nvPr/>
        </p:nvSpPr>
        <p:spPr>
          <a:xfrm>
            <a:off x="403122" y="152405"/>
            <a:ext cx="4326194" cy="307777"/>
          </a:xfrm>
          <a:prstGeom prst="rect">
            <a:avLst/>
          </a:prstGeom>
          <a:noFill/>
        </p:spPr>
        <p:txBody>
          <a:bodyPr wrap="square" rtlCol="0">
            <a:spAutoFit/>
          </a:bodyPr>
          <a:lstStyle/>
          <a:p>
            <a:r>
              <a:rPr lang="en-US" b="1" dirty="0">
                <a:solidFill>
                  <a:srgbClr val="C00000"/>
                </a:solidFill>
              </a:rPr>
              <a:t>Summary Output &amp; Observation</a:t>
            </a:r>
          </a:p>
        </p:txBody>
      </p:sp>
    </p:spTree>
    <p:extLst>
      <p:ext uri="{BB962C8B-B14F-4D97-AF65-F5344CB8AC3E}">
        <p14:creationId xmlns:p14="http://schemas.microsoft.com/office/powerpoint/2010/main" val="1503702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8</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724891"/>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897775"/>
            <a:ext cx="7139786" cy="430887"/>
          </a:xfrm>
        </p:spPr>
        <p:txBody>
          <a:bodyPr/>
          <a:lstStyle/>
          <a:p>
            <a:r>
              <a:rPr lang="en-IN" sz="2800" dirty="0">
                <a:solidFill>
                  <a:schemeClr val="bg1"/>
                </a:solidFill>
                <a:latin typeface="+mj-lt"/>
                <a:cs typeface="Arial" panose="020B0604020202020204" pitchFamily="34" charset="0"/>
              </a:rPr>
              <a:t>Conclusion</a:t>
            </a:r>
            <a:endParaRPr lang="en-US" sz="2800" dirty="0">
              <a:solidFill>
                <a:schemeClr val="bg1"/>
              </a:solidFill>
              <a:latin typeface="Arial"/>
            </a:endParaRPr>
          </a:p>
        </p:txBody>
      </p:sp>
      <p:sp>
        <p:nvSpPr>
          <p:cNvPr id="9" name="Title 3">
            <a:extLst>
              <a:ext uri="{FF2B5EF4-FFF2-40B4-BE49-F238E27FC236}">
                <a16:creationId xmlns:a16="http://schemas.microsoft.com/office/drawing/2014/main" id="{4003B1DA-3783-D65A-56B7-A27E5221075D}"/>
              </a:ext>
            </a:extLst>
          </p:cNvPr>
          <p:cNvSpPr txBox="1">
            <a:spLocks/>
          </p:cNvSpPr>
          <p:nvPr/>
        </p:nvSpPr>
        <p:spPr>
          <a:xfrm>
            <a:off x="679821" y="4041114"/>
            <a:ext cx="10844980" cy="1723549"/>
          </a:xfrm>
          <a:prstGeom prst="rect">
            <a:avLst/>
          </a:prstGeom>
          <a:noFill/>
          <a:ln>
            <a:noFill/>
          </a:ln>
        </p:spPr>
        <p:txBody>
          <a:bodyPr spcFirstLastPara="1" vert="horz"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defRPr/>
            </a:pPr>
            <a:endParaRPr lang="en-US" sz="1400" b="0" dirty="0">
              <a:solidFill>
                <a:srgbClr val="23232D"/>
              </a:solidFill>
              <a:highlight>
                <a:srgbClr val="FFFFFF"/>
              </a:highlight>
              <a:latin typeface="Arial" panose="020B0604020202020204" pitchFamily="34" charset="0"/>
              <a:cs typeface="Arial" panose="020B0604020202020204" pitchFamily="34" charset="0"/>
            </a:endParaRPr>
          </a:p>
          <a:p>
            <a:pPr>
              <a:defRPr/>
            </a:pPr>
            <a:r>
              <a:rPr lang="en-US" sz="1400" b="0" i="0" dirty="0">
                <a:solidFill>
                  <a:srgbClr val="23232D"/>
                </a:solidFill>
                <a:effectLst/>
                <a:highlight>
                  <a:srgbClr val="FFFFFF"/>
                </a:highlight>
                <a:latin typeface="Arial" panose="020B0604020202020204" pitchFamily="34" charset="0"/>
                <a:cs typeface="Arial" panose="020B0604020202020204" pitchFamily="34" charset="0"/>
              </a:rPr>
              <a:t>This </a:t>
            </a:r>
            <a:r>
              <a:rPr lang="en-US" sz="1400" b="0" dirty="0">
                <a:solidFill>
                  <a:srgbClr val="23232D"/>
                </a:solidFill>
                <a:highlight>
                  <a:srgbClr val="FFFFFF"/>
                </a:highlight>
                <a:latin typeface="Arial" panose="020B0604020202020204" pitchFamily="34" charset="0"/>
                <a:cs typeface="Arial" panose="020B0604020202020204" pitchFamily="34" charset="0"/>
              </a:rPr>
              <a:t>project </a:t>
            </a:r>
            <a:r>
              <a:rPr lang="en-US" sz="1400" b="0" i="0" dirty="0">
                <a:solidFill>
                  <a:srgbClr val="23232D"/>
                </a:solidFill>
                <a:effectLst/>
                <a:highlight>
                  <a:srgbClr val="FFFFFF"/>
                </a:highlight>
                <a:latin typeface="Arial" panose="020B0604020202020204" pitchFamily="34" charset="0"/>
                <a:cs typeface="Arial" panose="020B0604020202020204" pitchFamily="34" charset="0"/>
              </a:rPr>
              <a:t>allows us to identify relationships between Price and Demand, whi</a:t>
            </a:r>
            <a:r>
              <a:rPr lang="en-US" sz="1400" b="0" dirty="0">
                <a:solidFill>
                  <a:srgbClr val="23232D"/>
                </a:solidFill>
                <a:highlight>
                  <a:srgbClr val="FFFFFF"/>
                </a:highlight>
                <a:latin typeface="Arial" panose="020B0604020202020204" pitchFamily="34" charset="0"/>
                <a:cs typeface="Arial" panose="020B0604020202020204" pitchFamily="34" charset="0"/>
              </a:rPr>
              <a:t>ch in turn will help to :</a:t>
            </a:r>
          </a:p>
          <a:p>
            <a:pPr>
              <a:defRPr/>
            </a:pPr>
            <a:endParaRPr lang="en-US" sz="1400" b="0" dirty="0">
              <a:solidFill>
                <a:srgbClr val="23232D"/>
              </a:solidFill>
              <a:highlight>
                <a:srgbClr val="FFFFFF"/>
              </a:highlight>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r>
              <a:rPr lang="en-US" sz="1400" b="0" i="0" dirty="0">
                <a:solidFill>
                  <a:srgbClr val="23232D"/>
                </a:solidFill>
                <a:effectLst/>
                <a:highlight>
                  <a:srgbClr val="FFFFFF"/>
                </a:highlight>
                <a:latin typeface="Arial" panose="020B0604020202020204" pitchFamily="34" charset="0"/>
                <a:cs typeface="Arial" panose="020B0604020202020204" pitchFamily="34" charset="0"/>
              </a:rPr>
              <a:t>Maximize revenue by properly pricing the products </a:t>
            </a:r>
          </a:p>
          <a:p>
            <a:pPr marL="342900" indent="-342900">
              <a:buFont typeface="Arial" panose="020B0604020202020204" pitchFamily="34" charset="0"/>
              <a:buChar char="•"/>
              <a:defRPr/>
            </a:pPr>
            <a:r>
              <a:rPr lang="en-US" sz="1400" b="0" dirty="0">
                <a:solidFill>
                  <a:srgbClr val="23232D"/>
                </a:solidFill>
                <a:highlight>
                  <a:srgbClr val="FFFFFF"/>
                </a:highlight>
                <a:latin typeface="Arial" panose="020B0604020202020204" pitchFamily="34" charset="0"/>
                <a:cs typeface="Arial" panose="020B0604020202020204" pitchFamily="34" charset="0"/>
              </a:rPr>
              <a:t>M</a:t>
            </a:r>
            <a:r>
              <a:rPr lang="en-US" sz="1400" b="0" i="0" dirty="0">
                <a:solidFill>
                  <a:srgbClr val="23232D"/>
                </a:solidFill>
                <a:effectLst/>
                <a:highlight>
                  <a:srgbClr val="FFFFFF"/>
                </a:highlight>
                <a:latin typeface="Arial" panose="020B0604020202020204" pitchFamily="34" charset="0"/>
                <a:cs typeface="Arial" panose="020B0604020202020204" pitchFamily="34" charset="0"/>
              </a:rPr>
              <a:t>onitor price elasticities for changes in price and demand </a:t>
            </a:r>
          </a:p>
          <a:p>
            <a:pPr marL="342900" indent="-342900">
              <a:buFont typeface="Arial" panose="020B0604020202020204" pitchFamily="34" charset="0"/>
              <a:buChar char="•"/>
              <a:defRPr/>
            </a:pPr>
            <a:r>
              <a:rPr lang="en-US" sz="1400" b="0" dirty="0">
                <a:solidFill>
                  <a:srgbClr val="23232D"/>
                </a:solidFill>
                <a:highlight>
                  <a:srgbClr val="FFFFFF"/>
                </a:highlight>
                <a:latin typeface="Arial" panose="020B0604020202020204" pitchFamily="34" charset="0"/>
                <a:cs typeface="Arial" panose="020B0604020202020204" pitchFamily="34" charset="0"/>
              </a:rPr>
              <a:t>R</a:t>
            </a:r>
            <a:r>
              <a:rPr lang="en-US" sz="1400" b="0" i="0" dirty="0">
                <a:solidFill>
                  <a:srgbClr val="23232D"/>
                </a:solidFill>
                <a:effectLst/>
                <a:highlight>
                  <a:srgbClr val="FFFFFF"/>
                </a:highlight>
                <a:latin typeface="Arial" panose="020B0604020202020204" pitchFamily="34" charset="0"/>
                <a:cs typeface="Arial" panose="020B0604020202020204" pitchFamily="34" charset="0"/>
              </a:rPr>
              <a:t>educe manual processes to obtain and update price elasticities. </a:t>
            </a:r>
            <a:endParaRPr lang="en-US" sz="1400" b="0" dirty="0">
              <a:solidFill>
                <a:srgbClr val="23232D"/>
              </a:solidFill>
              <a:highlight>
                <a:srgbClr val="FFFFFF"/>
              </a:highlight>
              <a:latin typeface="Arial" panose="020B0604020202020204" pitchFamily="34" charset="0"/>
              <a:cs typeface="Arial" panose="020B0604020202020204" pitchFamily="34" charset="0"/>
            </a:endParaRPr>
          </a:p>
          <a:p>
            <a:pPr>
              <a:defRPr/>
            </a:pPr>
            <a:endParaRPr lang="en-US" sz="1400" b="0" dirty="0">
              <a:solidFill>
                <a:srgbClr val="23232D"/>
              </a:solidFill>
              <a:highlight>
                <a:srgbClr val="FFFFFF"/>
              </a:highlight>
              <a:latin typeface="Arial" panose="020B0604020202020204" pitchFamily="34" charset="0"/>
              <a:cs typeface="Arial" panose="020B0604020202020204" pitchFamily="34" charset="0"/>
            </a:endParaRPr>
          </a:p>
          <a:p>
            <a:pPr>
              <a:defRPr/>
            </a:pPr>
            <a:r>
              <a:rPr lang="en-IN" sz="1400" b="0" dirty="0" err="1">
                <a:solidFill>
                  <a:srgbClr val="242424"/>
                </a:solidFill>
                <a:latin typeface="Arial" panose="020B0604020202020204" pitchFamily="34" charset="0"/>
                <a:cs typeface="Arial" panose="020B0604020202020204" pitchFamily="34" charset="0"/>
              </a:rPr>
              <a:t>Github</a:t>
            </a:r>
            <a:r>
              <a:rPr lang="en-IN" sz="1400" b="0">
                <a:solidFill>
                  <a:srgbClr val="242424"/>
                </a:solidFill>
                <a:latin typeface="Arial" panose="020B0604020202020204" pitchFamily="34" charset="0"/>
                <a:cs typeface="Arial" panose="020B0604020202020204" pitchFamily="34" charset="0"/>
              </a:rPr>
              <a:t>: </a:t>
            </a:r>
            <a:r>
              <a:rPr lang="en-IN" sz="1400" b="0">
                <a:solidFill>
                  <a:srgbClr val="242424"/>
                </a:solidFill>
                <a:latin typeface="Arial" panose="020B0604020202020204" pitchFamily="34" charset="0"/>
                <a:cs typeface="Arial" panose="020B0604020202020204" pitchFamily="34" charset="0"/>
                <a:hlinkClick r:id="rId3"/>
              </a:rPr>
              <a:t>https://github.com/ds-stratgic-work/Price-Elasticity-Demand.git</a:t>
            </a:r>
            <a:r>
              <a:rPr lang="en-IN" sz="1400" b="0">
                <a:solidFill>
                  <a:srgbClr val="242424"/>
                </a:solidFill>
                <a:latin typeface="Arial" panose="020B0604020202020204" pitchFamily="34" charset="0"/>
                <a:cs typeface="Arial" panose="020B0604020202020204" pitchFamily="34" charset="0"/>
              </a:rPr>
              <a:t> </a:t>
            </a:r>
            <a:endParaRPr lang="en-IN" sz="1400" b="0" dirty="0">
              <a:solidFill>
                <a:srgbClr val="242424"/>
              </a:solidFill>
              <a:latin typeface="Arial" panose="020B0604020202020204" pitchFamily="34" charset="0"/>
              <a:cs typeface="Arial" panose="020B0604020202020204" pitchFamily="34" charset="0"/>
            </a:endParaRPr>
          </a:p>
        </p:txBody>
      </p:sp>
      <p:sp>
        <p:nvSpPr>
          <p:cNvPr id="6" name="Rectangle 1">
            <a:extLst>
              <a:ext uri="{FF2B5EF4-FFF2-40B4-BE49-F238E27FC236}">
                <a16:creationId xmlns:a16="http://schemas.microsoft.com/office/drawing/2014/main" id="{36B22206-DAE3-C2D8-29FA-2AEFB8D5BF2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3352132-FC42-AE2B-F8CD-D4DCF10AE357}"/>
              </a:ext>
            </a:extLst>
          </p:cNvPr>
          <p:cNvSpPr txBox="1"/>
          <p:nvPr/>
        </p:nvSpPr>
        <p:spPr>
          <a:xfrm>
            <a:off x="786580" y="2576056"/>
            <a:ext cx="10038735" cy="1384995"/>
          </a:xfrm>
          <a:prstGeom prst="rect">
            <a:avLst/>
          </a:prstGeom>
          <a:noFill/>
        </p:spPr>
        <p:txBody>
          <a:bodyPr wrap="square" rtlCol="0">
            <a:spAutoFit/>
          </a:bodyPr>
          <a:lstStyle/>
          <a:p>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Truly Elastic: </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a:t>
            </a:r>
            <a:r>
              <a:rPr lang="en-US" altLang="en-US" sz="1400" b="0" dirty="0">
                <a:solidFill>
                  <a:schemeClr val="tx1"/>
                </a:solidFill>
                <a:latin typeface="Arial" panose="020B0604020202020204" pitchFamily="34" charset="0"/>
                <a:cs typeface="Arial" panose="020B0604020202020204" pitchFamily="34" charset="0"/>
              </a:rPr>
              <a:t>average</a:t>
            </a:r>
            <a:r>
              <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elasticity across all years is -288, while the average elasticity across all prices between 0 and 50 is -11.6, which is the highest Once the price reaches 100, the trading perception mostly shifts to swing trading, where people buy if the trend is positive and sell if it is negative. </a:t>
            </a:r>
          </a:p>
          <a:p>
            <a:endParaRPr lang="en-US" altLang="en-US" dirty="0">
              <a:solidFill>
                <a:schemeClr val="tx1"/>
              </a:solidFill>
              <a:latin typeface="Arial" panose="020B0604020202020204" pitchFamily="34" charset="0"/>
              <a:cs typeface="Arial" panose="020B0604020202020204" pitchFamily="34" charset="0"/>
            </a:endParaRPr>
          </a:p>
          <a:p>
            <a:r>
              <a:rPr kumimoji="0" lang="en-US" alt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Above 400, the elasticity remains relatively stable, with only a 0.8% variation in volume and a 1% variation in price.</a:t>
            </a:r>
            <a:endParaRPr lang="en-US" sz="1400" b="1" i="0" dirty="0">
              <a:solidFill>
                <a:srgbClr val="23232D"/>
              </a:solidFill>
              <a:effectLst/>
              <a:highlight>
                <a:srgbClr val="FFFFFF"/>
              </a:highligh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612371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4567</TotalTime>
  <Words>1020</Words>
  <Application>Microsoft Office PowerPoint</Application>
  <PresentationFormat>Widescreen</PresentationFormat>
  <Paragraphs>104</Paragraphs>
  <Slides>9</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17" baseType="lpstr">
      <vt:lpstr>Arial</vt:lpstr>
      <vt:lpstr>Calibri</vt:lpstr>
      <vt:lpstr>Century Gothic</vt:lpstr>
      <vt:lpstr>Trebuchet MS</vt:lpstr>
      <vt:lpstr>Wingdings</vt:lpstr>
      <vt:lpstr>1_Office Theme</vt:lpstr>
      <vt:lpstr>2_Office Theme</vt:lpstr>
      <vt:lpstr>think-cell Slide</vt:lpstr>
      <vt:lpstr>PowerPoint Presentation</vt:lpstr>
      <vt:lpstr>Table Of Contents</vt:lpstr>
      <vt:lpstr>Introduction and Business Objective</vt:lpstr>
      <vt:lpstr>PowerPoint Presentation</vt:lpstr>
      <vt:lpstr>Price Elasticity – Optimization Modelling </vt:lpstr>
      <vt:lpstr>Price Elasticity – Demand With GAM</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380</cp:revision>
  <dcterms:created xsi:type="dcterms:W3CDTF">2022-04-11T12:34:12Z</dcterms:created>
  <dcterms:modified xsi:type="dcterms:W3CDTF">2024-06-04T09:20:38Z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